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p:regular r:id="rId17"/>
    </p:embeddedFont>
    <p:embeddedFont>
      <p:font typeface="Outfit"/>
      <p:regular r:id="rId18"/>
    </p:embeddedFont>
    <p:embeddedFont>
      <p:font typeface="Bitter"/>
      <p:regular r:id="rId19"/>
    </p:embeddedFont>
    <p:embeddedFont>
      <p:font typeface="Bitter"/>
      <p:regular r:id="rId20"/>
    </p:embeddedFont>
    <p:embeddedFont>
      <p:font typeface="Bitter"/>
      <p:regular r:id="rId21"/>
    </p:embeddedFont>
    <p:embeddedFont>
      <p:font typeface="Bit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433042"/>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Homepage Special Offers Carousel: Merchandising Test Results</a:t>
            </a:r>
            <a:endParaRPr lang="en-US" sz="3900" dirty="0"/>
          </a:p>
        </p:txBody>
      </p:sp>
      <p:sp>
        <p:nvSpPr>
          <p:cNvPr id="4" name="Text 1"/>
          <p:cNvSpPr/>
          <p:nvPr/>
        </p:nvSpPr>
        <p:spPr>
          <a:xfrm>
            <a:off x="793790" y="4590931"/>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An analysis of our recent UX experiment testing a rotating carousel for bundle promotion versus the existing Wild Willy planner layout.</a:t>
            </a:r>
            <a:endParaRPr lang="en-US" sz="1550" dirty="0"/>
          </a:p>
        </p:txBody>
      </p:sp>
      <p:sp>
        <p:nvSpPr>
          <p:cNvPr id="5" name="Shape 2"/>
          <p:cNvSpPr/>
          <p:nvPr/>
        </p:nvSpPr>
        <p:spPr>
          <a:xfrm>
            <a:off x="793790" y="5464135"/>
            <a:ext cx="317540" cy="317540"/>
          </a:xfrm>
          <a:prstGeom prst="roundRect">
            <a:avLst>
              <a:gd name="adj" fmla="val 28793492"/>
            </a:avLst>
          </a:prstGeom>
          <a:noFill/>
          <a:ln w="7620">
            <a:solidFill>
              <a:srgbClr val="38383C"/>
            </a:solidFill>
            <a:prstDash val="solid"/>
          </a:ln>
        </p:spPr>
      </p:sp>
      <p:pic>
        <p:nvPicPr>
          <p:cNvPr id="6" name="Image 1" descr="preencoded.png">    </p:cNvPr>
          <p:cNvPicPr>
            <a:picLocks noChangeAspect="1"/>
          </p:cNvPicPr>
          <p:nvPr/>
        </p:nvPicPr>
        <p:blipFill>
          <a:blip r:embed="rId2"/>
          <a:stretch>
            <a:fillRect/>
          </a:stretch>
        </p:blipFill>
        <p:spPr>
          <a:xfrm>
            <a:off x="801410" y="5471755"/>
            <a:ext cx="302300" cy="302300"/>
          </a:xfrm>
          <a:prstGeom prst="rect">
            <a:avLst/>
          </a:prstGeom>
        </p:spPr>
      </p:pic>
      <p:sp>
        <p:nvSpPr>
          <p:cNvPr id="7" name="Text 3"/>
          <p:cNvSpPr/>
          <p:nvPr/>
        </p:nvSpPr>
        <p:spPr>
          <a:xfrm>
            <a:off x="1210508" y="5449252"/>
            <a:ext cx="1714024" cy="347305"/>
          </a:xfrm>
          <a:prstGeom prst="rect">
            <a:avLst/>
          </a:prstGeom>
          <a:noFill/>
          <a:ln/>
        </p:spPr>
        <p:txBody>
          <a:bodyPr wrap="none" lIns="0" tIns="0" rIns="0" bIns="0" rtlCol="0" anchor="t"/>
          <a:lstStyle/>
          <a:p>
            <a:pPr algn="l" indent="0" marL="0">
              <a:lnSpc>
                <a:spcPts val="2700"/>
              </a:lnSpc>
              <a:buNone/>
            </a:pPr>
            <a:r>
              <a:rPr lang="en-US" sz="1950" b="1" dirty="0">
                <a:solidFill>
                  <a:srgbClr val="C2C4B5"/>
                </a:solidFill>
                <a:latin typeface="Bitter Bold" pitchFamily="34" charset="0"/>
                <a:ea typeface="Bitter Bold" pitchFamily="34" charset="-122"/>
                <a:cs typeface="Bitter Bold" pitchFamily="34" charset="-120"/>
              </a:rPr>
              <a:t>by Andre Rand</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5216" y="842486"/>
            <a:ext cx="5541883" cy="605552"/>
          </a:xfrm>
          <a:prstGeom prst="rect">
            <a:avLst/>
          </a:prstGeom>
          <a:noFill/>
          <a:ln/>
        </p:spPr>
        <p:txBody>
          <a:bodyPr wrap="none" lIns="0" tIns="0" rIns="0" bIns="0" rtlCol="0" anchor="t"/>
          <a:lstStyle/>
          <a:p>
            <a:pPr algn="l" indent="0" marL="0">
              <a:lnSpc>
                <a:spcPts val="4750"/>
              </a:lnSpc>
              <a:buNone/>
            </a:pPr>
            <a:r>
              <a:rPr lang="en-US" sz="3800" b="1" dirty="0">
                <a:solidFill>
                  <a:srgbClr val="E1E5CD"/>
                </a:solidFill>
                <a:latin typeface="Outfit Bold" pitchFamily="34" charset="0"/>
                <a:ea typeface="Outfit Bold" pitchFamily="34" charset="-122"/>
                <a:cs typeface="Outfit Bold" pitchFamily="34" charset="-120"/>
              </a:rPr>
              <a:t>Conclusions &amp; Next Steps</a:t>
            </a:r>
            <a:endParaRPr lang="en-US" sz="3800" dirty="0"/>
          </a:p>
        </p:txBody>
      </p:sp>
      <p:pic>
        <p:nvPicPr>
          <p:cNvPr id="3" name="Image 0" descr="preencoded.png">    </p:cNvPr>
          <p:cNvPicPr>
            <a:picLocks noChangeAspect="1"/>
          </p:cNvPicPr>
          <p:nvPr/>
        </p:nvPicPr>
        <p:blipFill>
          <a:blip r:embed="rId1"/>
          <a:stretch>
            <a:fillRect/>
          </a:stretch>
        </p:blipFill>
        <p:spPr>
          <a:xfrm>
            <a:off x="775216" y="1835587"/>
            <a:ext cx="6539984" cy="775216"/>
          </a:xfrm>
          <a:prstGeom prst="rect">
            <a:avLst/>
          </a:prstGeom>
        </p:spPr>
      </p:pic>
      <p:sp>
        <p:nvSpPr>
          <p:cNvPr id="4" name="Text 1"/>
          <p:cNvSpPr/>
          <p:nvPr/>
        </p:nvSpPr>
        <p:spPr>
          <a:xfrm>
            <a:off x="968931" y="2804517"/>
            <a:ext cx="2422565" cy="302776"/>
          </a:xfrm>
          <a:prstGeom prst="rect">
            <a:avLst/>
          </a:prstGeom>
          <a:noFill/>
          <a:ln/>
        </p:spPr>
        <p:txBody>
          <a:bodyPr wrap="none" lIns="0" tIns="0" rIns="0" bIns="0" rtlCol="0" anchor="t"/>
          <a:lstStyle/>
          <a:p>
            <a:pPr algn="l" indent="0" marL="0">
              <a:lnSpc>
                <a:spcPts val="2350"/>
              </a:lnSpc>
              <a:buNone/>
            </a:pPr>
            <a:r>
              <a:rPr lang="en-US" sz="1900" b="1" dirty="0">
                <a:solidFill>
                  <a:srgbClr val="C2C4B5"/>
                </a:solidFill>
                <a:latin typeface="Outfit Bold" pitchFamily="34" charset="0"/>
                <a:ea typeface="Outfit Bold" pitchFamily="34" charset="-122"/>
                <a:cs typeface="Outfit Bold" pitchFamily="34" charset="-120"/>
              </a:rPr>
              <a:t>Rollback Carousel</a:t>
            </a:r>
            <a:endParaRPr lang="en-US" sz="1900" dirty="0"/>
          </a:p>
        </p:txBody>
      </p:sp>
      <p:sp>
        <p:nvSpPr>
          <p:cNvPr id="5" name="Text 2"/>
          <p:cNvSpPr/>
          <p:nvPr/>
        </p:nvSpPr>
        <p:spPr>
          <a:xfrm>
            <a:off x="968931" y="3223498"/>
            <a:ext cx="6152555" cy="620078"/>
          </a:xfrm>
          <a:prstGeom prst="rect">
            <a:avLst/>
          </a:prstGeom>
          <a:noFill/>
          <a:ln/>
        </p:spPr>
        <p:txBody>
          <a:bodyPr wrap="square" lIns="0" tIns="0" rIns="0" bIns="0" rtlCol="0" anchor="t"/>
          <a:lstStyle/>
          <a:p>
            <a:pPr algn="l" indent="0" marL="0">
              <a:lnSpc>
                <a:spcPts val="2400"/>
              </a:lnSpc>
              <a:buNone/>
            </a:pPr>
            <a:r>
              <a:rPr lang="en-US" sz="1500" dirty="0">
                <a:solidFill>
                  <a:srgbClr val="C2C4B5"/>
                </a:solidFill>
                <a:latin typeface="Bitter" pitchFamily="34" charset="0"/>
                <a:ea typeface="Bitter" pitchFamily="34" charset="-122"/>
                <a:cs typeface="Bitter" pitchFamily="34" charset="-120"/>
              </a:rPr>
              <a:t>Immediately revert to the control layout for all U.S. traffic to prevent further revenue impact.</a:t>
            </a:r>
            <a:endParaRPr lang="en-US" sz="1500" dirty="0"/>
          </a:p>
        </p:txBody>
      </p:sp>
      <p:pic>
        <p:nvPicPr>
          <p:cNvPr id="6" name="Image 1" descr="preencoded.png">    </p:cNvPr>
          <p:cNvPicPr>
            <a:picLocks noChangeAspect="1"/>
          </p:cNvPicPr>
          <p:nvPr/>
        </p:nvPicPr>
        <p:blipFill>
          <a:blip r:embed="rId2"/>
          <a:stretch>
            <a:fillRect/>
          </a:stretch>
        </p:blipFill>
        <p:spPr>
          <a:xfrm>
            <a:off x="7315200" y="1835587"/>
            <a:ext cx="6539984" cy="775216"/>
          </a:xfrm>
          <a:prstGeom prst="rect">
            <a:avLst/>
          </a:prstGeom>
        </p:spPr>
      </p:pic>
      <p:sp>
        <p:nvSpPr>
          <p:cNvPr id="7" name="Text 3"/>
          <p:cNvSpPr/>
          <p:nvPr/>
        </p:nvSpPr>
        <p:spPr>
          <a:xfrm>
            <a:off x="7508915" y="2804517"/>
            <a:ext cx="2422565" cy="302776"/>
          </a:xfrm>
          <a:prstGeom prst="rect">
            <a:avLst/>
          </a:prstGeom>
          <a:noFill/>
          <a:ln/>
        </p:spPr>
        <p:txBody>
          <a:bodyPr wrap="none" lIns="0" tIns="0" rIns="0" bIns="0" rtlCol="0" anchor="t"/>
          <a:lstStyle/>
          <a:p>
            <a:pPr algn="l" indent="0" marL="0">
              <a:lnSpc>
                <a:spcPts val="2350"/>
              </a:lnSpc>
              <a:buNone/>
            </a:pPr>
            <a:r>
              <a:rPr lang="en-US" sz="1900" b="1" dirty="0">
                <a:solidFill>
                  <a:srgbClr val="C2C4B5"/>
                </a:solidFill>
                <a:latin typeface="Outfit Bold" pitchFamily="34" charset="0"/>
                <a:ea typeface="Outfit Bold" pitchFamily="34" charset="-122"/>
                <a:cs typeface="Outfit Bold" pitchFamily="34" charset="-120"/>
              </a:rPr>
              <a:t>Static Banner Test</a:t>
            </a:r>
            <a:endParaRPr lang="en-US" sz="1900" dirty="0"/>
          </a:p>
        </p:txBody>
      </p:sp>
      <p:sp>
        <p:nvSpPr>
          <p:cNvPr id="8" name="Text 4"/>
          <p:cNvSpPr/>
          <p:nvPr/>
        </p:nvSpPr>
        <p:spPr>
          <a:xfrm>
            <a:off x="7508915" y="3223498"/>
            <a:ext cx="6152555" cy="620078"/>
          </a:xfrm>
          <a:prstGeom prst="rect">
            <a:avLst/>
          </a:prstGeom>
          <a:noFill/>
          <a:ln/>
        </p:spPr>
        <p:txBody>
          <a:bodyPr wrap="square" lIns="0" tIns="0" rIns="0" bIns="0" rtlCol="0" anchor="t"/>
          <a:lstStyle/>
          <a:p>
            <a:pPr algn="l" indent="0" marL="0">
              <a:lnSpc>
                <a:spcPts val="2400"/>
              </a:lnSpc>
              <a:buNone/>
            </a:pPr>
            <a:r>
              <a:rPr lang="en-US" sz="1500" dirty="0">
                <a:solidFill>
                  <a:srgbClr val="C2C4B5"/>
                </a:solidFill>
                <a:latin typeface="Bitter" pitchFamily="34" charset="0"/>
                <a:ea typeface="Bitter" pitchFamily="34" charset="-122"/>
                <a:cs typeface="Bitter" pitchFamily="34" charset="-120"/>
              </a:rPr>
              <a:t>Develop A/B test for a slim, single-frame offer banner in the same slot to evaluate messaging effectiveness without motion distraction.</a:t>
            </a:r>
            <a:endParaRPr lang="en-US" sz="1500" dirty="0"/>
          </a:p>
        </p:txBody>
      </p:sp>
      <p:pic>
        <p:nvPicPr>
          <p:cNvPr id="9" name="Image 2" descr="preencoded.png">    </p:cNvPr>
          <p:cNvPicPr>
            <a:picLocks noChangeAspect="1"/>
          </p:cNvPicPr>
          <p:nvPr/>
        </p:nvPicPr>
        <p:blipFill>
          <a:blip r:embed="rId3"/>
          <a:stretch>
            <a:fillRect/>
          </a:stretch>
        </p:blipFill>
        <p:spPr>
          <a:xfrm>
            <a:off x="775216" y="4037290"/>
            <a:ext cx="6539984" cy="775216"/>
          </a:xfrm>
          <a:prstGeom prst="rect">
            <a:avLst/>
          </a:prstGeom>
        </p:spPr>
      </p:pic>
      <p:sp>
        <p:nvSpPr>
          <p:cNvPr id="10" name="Text 5"/>
          <p:cNvSpPr/>
          <p:nvPr/>
        </p:nvSpPr>
        <p:spPr>
          <a:xfrm>
            <a:off x="968931" y="5006221"/>
            <a:ext cx="2639497" cy="302776"/>
          </a:xfrm>
          <a:prstGeom prst="rect">
            <a:avLst/>
          </a:prstGeom>
          <a:noFill/>
          <a:ln/>
        </p:spPr>
        <p:txBody>
          <a:bodyPr wrap="none" lIns="0" tIns="0" rIns="0" bIns="0" rtlCol="0" anchor="t"/>
          <a:lstStyle/>
          <a:p>
            <a:pPr algn="l" indent="0" marL="0">
              <a:lnSpc>
                <a:spcPts val="2350"/>
              </a:lnSpc>
              <a:buNone/>
            </a:pPr>
            <a:r>
              <a:rPr lang="en-US" sz="1900" b="1" dirty="0">
                <a:solidFill>
                  <a:srgbClr val="C2C4B5"/>
                </a:solidFill>
                <a:latin typeface="Outfit Bold" pitchFamily="34" charset="0"/>
                <a:ea typeface="Outfit Bold" pitchFamily="34" charset="-122"/>
                <a:cs typeface="Outfit Bold" pitchFamily="34" charset="-120"/>
              </a:rPr>
              <a:t>Planner-First Approach</a:t>
            </a:r>
            <a:endParaRPr lang="en-US" sz="1900" dirty="0"/>
          </a:p>
        </p:txBody>
      </p:sp>
      <p:sp>
        <p:nvSpPr>
          <p:cNvPr id="11" name="Text 6"/>
          <p:cNvSpPr/>
          <p:nvPr/>
        </p:nvSpPr>
        <p:spPr>
          <a:xfrm>
            <a:off x="968931" y="5425202"/>
            <a:ext cx="6152555" cy="930116"/>
          </a:xfrm>
          <a:prstGeom prst="rect">
            <a:avLst/>
          </a:prstGeom>
          <a:noFill/>
          <a:ln/>
        </p:spPr>
        <p:txBody>
          <a:bodyPr wrap="square" lIns="0" tIns="0" rIns="0" bIns="0" rtlCol="0" anchor="t"/>
          <a:lstStyle/>
          <a:p>
            <a:pPr algn="l" indent="0" marL="0">
              <a:lnSpc>
                <a:spcPts val="2400"/>
              </a:lnSpc>
              <a:buNone/>
            </a:pPr>
            <a:r>
              <a:rPr lang="en-US" sz="1500" dirty="0">
                <a:solidFill>
                  <a:srgbClr val="C2C4B5"/>
                </a:solidFill>
                <a:latin typeface="Bitter" pitchFamily="34" charset="0"/>
                <a:ea typeface="Bitter" pitchFamily="34" charset="-122"/>
                <a:cs typeface="Bitter" pitchFamily="34" charset="-120"/>
              </a:rPr>
              <a:t>Pilot deal-badges inside the Wild Willy planner (e.g., "Save $50" pill on bundle suggestions) to integrate offers within the existing high-engagement path.</a:t>
            </a:r>
            <a:endParaRPr lang="en-US" sz="1500" dirty="0"/>
          </a:p>
        </p:txBody>
      </p:sp>
      <p:pic>
        <p:nvPicPr>
          <p:cNvPr id="12" name="Image 3" descr="preencoded.png">    </p:cNvPr>
          <p:cNvPicPr>
            <a:picLocks noChangeAspect="1"/>
          </p:cNvPicPr>
          <p:nvPr/>
        </p:nvPicPr>
        <p:blipFill>
          <a:blip r:embed="rId4"/>
          <a:stretch>
            <a:fillRect/>
          </a:stretch>
        </p:blipFill>
        <p:spPr>
          <a:xfrm>
            <a:off x="7315200" y="4037290"/>
            <a:ext cx="6539984" cy="775216"/>
          </a:xfrm>
          <a:prstGeom prst="rect">
            <a:avLst/>
          </a:prstGeom>
        </p:spPr>
      </p:pic>
      <p:sp>
        <p:nvSpPr>
          <p:cNvPr id="13" name="Text 7"/>
          <p:cNvSpPr/>
          <p:nvPr/>
        </p:nvSpPr>
        <p:spPr>
          <a:xfrm>
            <a:off x="7508915" y="5006221"/>
            <a:ext cx="2422565" cy="302776"/>
          </a:xfrm>
          <a:prstGeom prst="rect">
            <a:avLst/>
          </a:prstGeom>
          <a:noFill/>
          <a:ln/>
        </p:spPr>
        <p:txBody>
          <a:bodyPr wrap="none" lIns="0" tIns="0" rIns="0" bIns="0" rtlCol="0" anchor="t"/>
          <a:lstStyle/>
          <a:p>
            <a:pPr algn="l" indent="0" marL="0">
              <a:lnSpc>
                <a:spcPts val="2350"/>
              </a:lnSpc>
              <a:buNone/>
            </a:pPr>
            <a:r>
              <a:rPr lang="en-US" sz="1900" b="1" dirty="0">
                <a:solidFill>
                  <a:srgbClr val="C2C4B5"/>
                </a:solidFill>
                <a:latin typeface="Outfit Bold" pitchFamily="34" charset="0"/>
                <a:ea typeface="Outfit Bold" pitchFamily="34" charset="-122"/>
                <a:cs typeface="Outfit Bold" pitchFamily="34" charset="-120"/>
              </a:rPr>
              <a:t>Design Research</a:t>
            </a:r>
            <a:endParaRPr lang="en-US" sz="1900" dirty="0"/>
          </a:p>
        </p:txBody>
      </p:sp>
      <p:sp>
        <p:nvSpPr>
          <p:cNvPr id="14" name="Text 8"/>
          <p:cNvSpPr/>
          <p:nvPr/>
        </p:nvSpPr>
        <p:spPr>
          <a:xfrm>
            <a:off x="7508915" y="5425202"/>
            <a:ext cx="6152555" cy="930116"/>
          </a:xfrm>
          <a:prstGeom prst="rect">
            <a:avLst/>
          </a:prstGeom>
          <a:noFill/>
          <a:ln/>
        </p:spPr>
        <p:txBody>
          <a:bodyPr wrap="square" lIns="0" tIns="0" rIns="0" bIns="0" rtlCol="0" anchor="t"/>
          <a:lstStyle/>
          <a:p>
            <a:pPr algn="l" indent="0" marL="0">
              <a:lnSpc>
                <a:spcPts val="2400"/>
              </a:lnSpc>
              <a:buNone/>
            </a:pPr>
            <a:r>
              <a:rPr lang="en-US" sz="1500" dirty="0">
                <a:solidFill>
                  <a:srgbClr val="C2C4B5"/>
                </a:solidFill>
                <a:latin typeface="Bitter" pitchFamily="34" charset="0"/>
                <a:ea typeface="Bitter" pitchFamily="34" charset="-122"/>
                <a:cs typeface="Bitter" pitchFamily="34" charset="-120"/>
              </a:rPr>
              <a:t>Launch a rapid UI research sprint focused on animation tolerance and perceived "ad clutter" specifically for theme-park audience segments.</a:t>
            </a:r>
            <a:endParaRPr lang="en-US" sz="1500" dirty="0"/>
          </a:p>
        </p:txBody>
      </p:sp>
      <p:sp>
        <p:nvSpPr>
          <p:cNvPr id="15" name="Text 9"/>
          <p:cNvSpPr/>
          <p:nvPr/>
        </p:nvSpPr>
        <p:spPr>
          <a:xfrm>
            <a:off x="775216" y="6767036"/>
            <a:ext cx="13079968" cy="620078"/>
          </a:xfrm>
          <a:prstGeom prst="rect">
            <a:avLst/>
          </a:prstGeom>
          <a:noFill/>
          <a:ln/>
        </p:spPr>
        <p:txBody>
          <a:bodyPr wrap="square" lIns="0" tIns="0" rIns="0" bIns="0" rtlCol="0" anchor="t"/>
          <a:lstStyle/>
          <a:p>
            <a:pPr algn="l" indent="0" marL="0">
              <a:lnSpc>
                <a:spcPts val="2400"/>
              </a:lnSpc>
              <a:buNone/>
            </a:pPr>
            <a:r>
              <a:rPr lang="en-US" sz="1500" dirty="0">
                <a:solidFill>
                  <a:srgbClr val="C2C4B5"/>
                </a:solidFill>
                <a:latin typeface="Bitter" pitchFamily="34" charset="0"/>
                <a:ea typeface="Bitter" pitchFamily="34" charset="-122"/>
                <a:cs typeface="Bitter" pitchFamily="34" charset="-120"/>
              </a:rPr>
              <a:t>The carousel test provided valuable insights about our users' interaction patterns. While the original hypothesis was disproven, we've identified several promising alternative approaches to improve bundle visibility without sacrificing the critical Wild Willy planner engagement.</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18899"/>
            <a:ext cx="6370439"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Background &amp; Current State</a:t>
            </a:r>
            <a:endParaRPr lang="en-US" sz="3900" dirty="0"/>
          </a:p>
        </p:txBody>
      </p:sp>
      <p:sp>
        <p:nvSpPr>
          <p:cNvPr id="3" name="Text 1"/>
          <p:cNvSpPr/>
          <p:nvPr/>
        </p:nvSpPr>
        <p:spPr>
          <a:xfrm>
            <a:off x="793790" y="1815227"/>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Timber Mountain's ticket bundles combining park admission, hotel stays, and express passes generate 22% of our annual revenue. However, these high-value offerings suffer from low visibility on our homepage.</a:t>
            </a:r>
            <a:endParaRPr lang="en-US" sz="1550" dirty="0"/>
          </a:p>
        </p:txBody>
      </p:sp>
      <p:sp>
        <p:nvSpPr>
          <p:cNvPr id="4" name="Text 2"/>
          <p:cNvSpPr/>
          <p:nvPr/>
        </p:nvSpPr>
        <p:spPr>
          <a:xfrm>
            <a:off x="793790" y="3263979"/>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Currently, bundle discovery options are positioned well below the fold, requiring significant scrolling from visitors, potentially limiting their exposure and subsequent conversion rates.</a:t>
            </a:r>
            <a:endParaRPr lang="en-US" sz="1550" dirty="0"/>
          </a:p>
        </p:txBody>
      </p:sp>
      <p:sp>
        <p:nvSpPr>
          <p:cNvPr id="5" name="Text 3"/>
          <p:cNvSpPr/>
          <p:nvPr/>
        </p:nvSpPr>
        <p:spPr>
          <a:xfrm>
            <a:off x="793790" y="4395192"/>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The Wild Willy planner module currently occupies prime real estate directly beneath the hero section, serving as the primary entry point for trip planning.</a:t>
            </a:r>
            <a:endParaRPr lang="en-US" sz="1550" dirty="0"/>
          </a:p>
        </p:txBody>
      </p:sp>
      <p:pic>
        <p:nvPicPr>
          <p:cNvPr id="6" name="Image 0" descr="preencoded.png">    </p:cNvPr>
          <p:cNvPicPr>
            <a:picLocks noChangeAspect="1"/>
          </p:cNvPicPr>
          <p:nvPr/>
        </p:nvPicPr>
        <p:blipFill>
          <a:blip r:embed="rId1"/>
          <a:stretch>
            <a:fillRect/>
          </a:stretch>
        </p:blipFill>
        <p:spPr>
          <a:xfrm>
            <a:off x="7564874" y="1859875"/>
            <a:ext cx="6279356" cy="4296370"/>
          </a:xfrm>
          <a:prstGeom prst="rect">
            <a:avLst/>
          </a:prstGeom>
        </p:spPr>
      </p:pic>
      <p:sp>
        <p:nvSpPr>
          <p:cNvPr id="7" name="Text 4"/>
          <p:cNvSpPr/>
          <p:nvPr/>
        </p:nvSpPr>
        <p:spPr>
          <a:xfrm>
            <a:off x="7564874" y="6379488"/>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The current homepage places the Wild Willy planner immediately below the hero image, with bundle options requiring additional scrolling to discover.</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4849"/>
          </a:xfrm>
          <a:prstGeom prst="rect">
            <a:avLst/>
          </a:prstGeom>
        </p:spPr>
      </p:pic>
      <p:sp>
        <p:nvSpPr>
          <p:cNvPr id="3" name="Text 0"/>
          <p:cNvSpPr/>
          <p:nvPr/>
        </p:nvSpPr>
        <p:spPr>
          <a:xfrm>
            <a:off x="793790" y="3694986"/>
            <a:ext cx="5106233"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The Proposed Solution</a:t>
            </a:r>
            <a:endParaRPr lang="en-US" sz="3900" dirty="0"/>
          </a:p>
        </p:txBody>
      </p:sp>
      <p:sp>
        <p:nvSpPr>
          <p:cNvPr id="4" name="Shape 1"/>
          <p:cNvSpPr/>
          <p:nvPr/>
        </p:nvSpPr>
        <p:spPr>
          <a:xfrm>
            <a:off x="793790" y="4612719"/>
            <a:ext cx="446484" cy="446484"/>
          </a:xfrm>
          <a:prstGeom prst="roundRect">
            <a:avLst>
              <a:gd name="adj" fmla="val 6668"/>
            </a:avLst>
          </a:prstGeom>
          <a:solidFill>
            <a:srgbClr val="3B3C3E"/>
          </a:solidFill>
          <a:ln/>
        </p:spPr>
      </p:sp>
      <p:sp>
        <p:nvSpPr>
          <p:cNvPr id="5" name="Text 2"/>
          <p:cNvSpPr/>
          <p:nvPr/>
        </p:nvSpPr>
        <p:spPr>
          <a:xfrm>
            <a:off x="1438632" y="468094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Rotating Carousel</a:t>
            </a:r>
            <a:endParaRPr lang="en-US" sz="1950" dirty="0"/>
          </a:p>
        </p:txBody>
      </p:sp>
      <p:sp>
        <p:nvSpPr>
          <p:cNvPr id="6" name="Text 3"/>
          <p:cNvSpPr/>
          <p:nvPr/>
        </p:nvSpPr>
        <p:spPr>
          <a:xfrm>
            <a:off x="1438632" y="5110163"/>
            <a:ext cx="3537347" cy="1905238"/>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The product team proposed introducing a "Special Offers" carousel directly under the hero section, designed to showcase time-boxed deals and bundle offerings with greater visibility.</a:t>
            </a:r>
            <a:endParaRPr lang="en-US" sz="1550" dirty="0"/>
          </a:p>
        </p:txBody>
      </p:sp>
      <p:sp>
        <p:nvSpPr>
          <p:cNvPr id="7" name="Shape 4"/>
          <p:cNvSpPr/>
          <p:nvPr/>
        </p:nvSpPr>
        <p:spPr>
          <a:xfrm>
            <a:off x="5223986" y="4612719"/>
            <a:ext cx="446484" cy="446484"/>
          </a:xfrm>
          <a:prstGeom prst="roundRect">
            <a:avLst>
              <a:gd name="adj" fmla="val 6668"/>
            </a:avLst>
          </a:prstGeom>
          <a:solidFill>
            <a:srgbClr val="3B3C3E"/>
          </a:solidFill>
          <a:ln/>
        </p:spPr>
      </p:sp>
      <p:sp>
        <p:nvSpPr>
          <p:cNvPr id="8" name="Text 5"/>
          <p:cNvSpPr/>
          <p:nvPr/>
        </p:nvSpPr>
        <p:spPr>
          <a:xfrm>
            <a:off x="5868829" y="468094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Strategic Placement</a:t>
            </a:r>
            <a:endParaRPr lang="en-US" sz="1950" dirty="0"/>
          </a:p>
        </p:txBody>
      </p:sp>
      <p:sp>
        <p:nvSpPr>
          <p:cNvPr id="9" name="Text 6"/>
          <p:cNvSpPr/>
          <p:nvPr/>
        </p:nvSpPr>
        <p:spPr>
          <a:xfrm>
            <a:off x="5868829" y="5110163"/>
            <a:ext cx="3537466" cy="1587698"/>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By positioning limited-time offers at the top of the fold, we aimed to increase awareness and drive faster add-to-cart actions for these high-margin products.</a:t>
            </a:r>
            <a:endParaRPr lang="en-US" sz="1550" dirty="0"/>
          </a:p>
        </p:txBody>
      </p:sp>
      <p:sp>
        <p:nvSpPr>
          <p:cNvPr id="10" name="Shape 7"/>
          <p:cNvSpPr/>
          <p:nvPr/>
        </p:nvSpPr>
        <p:spPr>
          <a:xfrm>
            <a:off x="9654302" y="4612719"/>
            <a:ext cx="446484" cy="446484"/>
          </a:xfrm>
          <a:prstGeom prst="roundRect">
            <a:avLst>
              <a:gd name="adj" fmla="val 6668"/>
            </a:avLst>
          </a:prstGeom>
          <a:solidFill>
            <a:srgbClr val="3B3C3E"/>
          </a:solidFill>
          <a:ln/>
        </p:spPr>
      </p:sp>
      <p:sp>
        <p:nvSpPr>
          <p:cNvPr id="11" name="Text 8"/>
          <p:cNvSpPr/>
          <p:nvPr/>
        </p:nvSpPr>
        <p:spPr>
          <a:xfrm>
            <a:off x="10299144" y="468094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Potential Risk</a:t>
            </a:r>
            <a:endParaRPr lang="en-US" sz="1950" dirty="0"/>
          </a:p>
        </p:txBody>
      </p:sp>
      <p:sp>
        <p:nvSpPr>
          <p:cNvPr id="12" name="Text 9"/>
          <p:cNvSpPr/>
          <p:nvPr/>
        </p:nvSpPr>
        <p:spPr>
          <a:xfrm>
            <a:off x="10299144" y="5110163"/>
            <a:ext cx="3537466" cy="1905238"/>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The primary concern was displacement of the popular Wild Willy planner module, pushing it below the fold and potentially reducing engagement with this critical conversion path.</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6158" y="478512"/>
            <a:ext cx="4350901" cy="543758"/>
          </a:xfrm>
          <a:prstGeom prst="rect">
            <a:avLst/>
          </a:prstGeom>
          <a:noFill/>
          <a:ln/>
        </p:spPr>
        <p:txBody>
          <a:bodyPr wrap="none" lIns="0" tIns="0" rIns="0" bIns="0" rtlCol="0" anchor="t"/>
          <a:lstStyle/>
          <a:p>
            <a:pPr algn="l" indent="0" marL="0">
              <a:lnSpc>
                <a:spcPts val="4250"/>
              </a:lnSpc>
              <a:buNone/>
            </a:pPr>
            <a:r>
              <a:rPr lang="en-US" sz="3400" b="1" dirty="0">
                <a:solidFill>
                  <a:srgbClr val="E1E5CD"/>
                </a:solidFill>
                <a:latin typeface="Outfit Bold" pitchFamily="34" charset="0"/>
                <a:ea typeface="Outfit Bold" pitchFamily="34" charset="-122"/>
                <a:cs typeface="Outfit Bold" pitchFamily="34" charset="-120"/>
              </a:rPr>
              <a:t>Our Test Hypothesis</a:t>
            </a:r>
            <a:endParaRPr lang="en-US" sz="3400" dirty="0"/>
          </a:p>
        </p:txBody>
      </p:sp>
      <p:sp>
        <p:nvSpPr>
          <p:cNvPr id="3" name="Text 1"/>
          <p:cNvSpPr/>
          <p:nvPr/>
        </p:nvSpPr>
        <p:spPr>
          <a:xfrm>
            <a:off x="957143" y="1566029"/>
            <a:ext cx="12977098" cy="278487"/>
          </a:xfrm>
          <a:prstGeom prst="rect">
            <a:avLst/>
          </a:prstGeom>
          <a:noFill/>
          <a:ln/>
        </p:spPr>
        <p:txBody>
          <a:bodyPr wrap="none" lIns="0" tIns="0" rIns="0" bIns="0" rtlCol="0" anchor="t"/>
          <a:lstStyle/>
          <a:p>
            <a:pPr algn="l" indent="0" marL="0">
              <a:lnSpc>
                <a:spcPts val="2150"/>
              </a:lnSpc>
              <a:buNone/>
            </a:pPr>
            <a:r>
              <a:rPr lang="en-US" sz="1350" dirty="0">
                <a:solidFill>
                  <a:srgbClr val="C2C4B5"/>
                </a:solidFill>
                <a:latin typeface="Bitter" pitchFamily="34" charset="0"/>
                <a:ea typeface="Bitter" pitchFamily="34" charset="-122"/>
                <a:cs typeface="Bitter" pitchFamily="34" charset="-120"/>
              </a:rPr>
              <a:t>Surfacing limited-time bundle offers in a top-of-fold rotating carousel will raise the add-to-cart rate by at least 7% among first-time U.S. visitors.</a:t>
            </a:r>
            <a:endParaRPr lang="en-US" sz="1350" dirty="0"/>
          </a:p>
        </p:txBody>
      </p:sp>
      <p:sp>
        <p:nvSpPr>
          <p:cNvPr id="4" name="Shape 2"/>
          <p:cNvSpPr/>
          <p:nvPr/>
        </p:nvSpPr>
        <p:spPr>
          <a:xfrm>
            <a:off x="696158" y="1370290"/>
            <a:ext cx="22860" cy="669965"/>
          </a:xfrm>
          <a:prstGeom prst="rect">
            <a:avLst/>
          </a:prstGeom>
          <a:solidFill>
            <a:srgbClr val="9FA582"/>
          </a:solidFill>
          <a:ln/>
        </p:spPr>
      </p:sp>
      <p:sp>
        <p:nvSpPr>
          <p:cNvPr id="5" name="Text 3"/>
          <p:cNvSpPr/>
          <p:nvPr/>
        </p:nvSpPr>
        <p:spPr>
          <a:xfrm>
            <a:off x="696158" y="2409944"/>
            <a:ext cx="2175391" cy="271820"/>
          </a:xfrm>
          <a:prstGeom prst="rect">
            <a:avLst/>
          </a:prstGeom>
          <a:noFill/>
          <a:ln/>
        </p:spPr>
        <p:txBody>
          <a:bodyPr wrap="none" lIns="0" tIns="0" rIns="0" bIns="0" rtlCol="0" anchor="t"/>
          <a:lstStyle/>
          <a:p>
            <a:pPr algn="l" indent="0" marL="0">
              <a:lnSpc>
                <a:spcPts val="2100"/>
              </a:lnSpc>
              <a:buNone/>
            </a:pPr>
            <a:r>
              <a:rPr lang="en-US" sz="1700" b="1" dirty="0">
                <a:solidFill>
                  <a:srgbClr val="E1E5CD"/>
                </a:solidFill>
                <a:latin typeface="Outfit Bold" pitchFamily="34" charset="0"/>
                <a:ea typeface="Outfit Bold" pitchFamily="34" charset="-122"/>
                <a:cs typeface="Outfit Bold" pitchFamily="34" charset="-120"/>
              </a:rPr>
              <a:t>Key Assumptions</a:t>
            </a:r>
            <a:endParaRPr lang="en-US" sz="1700" dirty="0"/>
          </a:p>
        </p:txBody>
      </p:sp>
      <p:sp>
        <p:nvSpPr>
          <p:cNvPr id="6" name="Text 4"/>
          <p:cNvSpPr/>
          <p:nvPr/>
        </p:nvSpPr>
        <p:spPr>
          <a:xfrm>
            <a:off x="696158" y="2855714"/>
            <a:ext cx="6406753" cy="556974"/>
          </a:xfrm>
          <a:prstGeom prst="rect">
            <a:avLst/>
          </a:prstGeom>
          <a:noFill/>
          <a:ln/>
        </p:spPr>
        <p:txBody>
          <a:bodyPr wrap="square" lIns="0" tIns="0" rIns="0" bIns="0" rtlCol="0" anchor="t"/>
          <a:lstStyle/>
          <a:p>
            <a:pPr algn="l" marL="342900" indent="-342900">
              <a:lnSpc>
                <a:spcPts val="2150"/>
              </a:lnSpc>
              <a:buSzPct val="100000"/>
              <a:buChar char="•"/>
            </a:pPr>
            <a:r>
              <a:rPr lang="en-US" sz="1350" dirty="0">
                <a:solidFill>
                  <a:srgbClr val="C2C4B5"/>
                </a:solidFill>
                <a:latin typeface="Bitter" pitchFamily="34" charset="0"/>
                <a:ea typeface="Bitter" pitchFamily="34" charset="-122"/>
                <a:cs typeface="Bitter" pitchFamily="34" charset="-120"/>
              </a:rPr>
              <a:t>Increased visibility of bundle offers would outweigh the shift of the planner below the fold</a:t>
            </a:r>
            <a:endParaRPr lang="en-US" sz="1350" dirty="0"/>
          </a:p>
        </p:txBody>
      </p:sp>
      <p:sp>
        <p:nvSpPr>
          <p:cNvPr id="7" name="Text 5"/>
          <p:cNvSpPr/>
          <p:nvPr/>
        </p:nvSpPr>
        <p:spPr>
          <a:xfrm>
            <a:off x="696158" y="3473529"/>
            <a:ext cx="6406753" cy="2784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C2C4B5"/>
                </a:solidFill>
                <a:latin typeface="Bitter" pitchFamily="34" charset="0"/>
                <a:ea typeface="Bitter" pitchFamily="34" charset="-122"/>
                <a:cs typeface="Bitter" pitchFamily="34" charset="-120"/>
              </a:rPr>
              <a:t>Motion and rotation would attract attention to special offers</a:t>
            </a:r>
            <a:endParaRPr lang="en-US" sz="1350" dirty="0"/>
          </a:p>
        </p:txBody>
      </p:sp>
      <p:sp>
        <p:nvSpPr>
          <p:cNvPr id="8" name="Text 6"/>
          <p:cNvSpPr/>
          <p:nvPr/>
        </p:nvSpPr>
        <p:spPr>
          <a:xfrm>
            <a:off x="696158" y="3812858"/>
            <a:ext cx="6406753" cy="278487"/>
          </a:xfrm>
          <a:prstGeom prst="rect">
            <a:avLst/>
          </a:prstGeom>
          <a:noFill/>
          <a:ln/>
        </p:spPr>
        <p:txBody>
          <a:bodyPr wrap="none" lIns="0" tIns="0" rIns="0" bIns="0" rtlCol="0" anchor="t"/>
          <a:lstStyle/>
          <a:p>
            <a:pPr algn="l" marL="342900" indent="-342900">
              <a:lnSpc>
                <a:spcPts val="2150"/>
              </a:lnSpc>
              <a:buSzPct val="100000"/>
              <a:buChar char="•"/>
            </a:pPr>
            <a:r>
              <a:rPr lang="en-US" sz="1350" dirty="0">
                <a:solidFill>
                  <a:srgbClr val="C2C4B5"/>
                </a:solidFill>
                <a:latin typeface="Bitter" pitchFamily="34" charset="0"/>
                <a:ea typeface="Bitter" pitchFamily="34" charset="-122"/>
                <a:cs typeface="Bitter" pitchFamily="34" charset="-120"/>
              </a:rPr>
              <a:t>Time-limited deals would create urgency and drive faster conversion</a:t>
            </a:r>
            <a:endParaRPr lang="en-US" sz="1350" dirty="0"/>
          </a:p>
        </p:txBody>
      </p:sp>
      <p:pic>
        <p:nvPicPr>
          <p:cNvPr id="9" name="Image 0" descr="preencoded.png">    </p:cNvPr>
          <p:cNvPicPr>
            <a:picLocks noChangeAspect="1"/>
          </p:cNvPicPr>
          <p:nvPr/>
        </p:nvPicPr>
        <p:blipFill>
          <a:blip r:embed="rId1"/>
          <a:stretch>
            <a:fillRect/>
          </a:stretch>
        </p:blipFill>
        <p:spPr>
          <a:xfrm>
            <a:off x="7535108" y="2431733"/>
            <a:ext cx="6406753" cy="4383524"/>
          </a:xfrm>
          <a:prstGeom prst="rect">
            <a:avLst/>
          </a:prstGeom>
        </p:spPr>
      </p:pic>
      <p:sp>
        <p:nvSpPr>
          <p:cNvPr id="10" name="Text 7"/>
          <p:cNvSpPr/>
          <p:nvPr/>
        </p:nvSpPr>
        <p:spPr>
          <a:xfrm>
            <a:off x="7535108" y="7010995"/>
            <a:ext cx="6406753" cy="835462"/>
          </a:xfrm>
          <a:prstGeom prst="rect">
            <a:avLst/>
          </a:prstGeom>
          <a:noFill/>
          <a:ln/>
        </p:spPr>
        <p:txBody>
          <a:bodyPr wrap="square" lIns="0" tIns="0" rIns="0" bIns="0" rtlCol="0" anchor="t"/>
          <a:lstStyle/>
          <a:p>
            <a:pPr algn="l" indent="0" marL="0">
              <a:lnSpc>
                <a:spcPts val="2150"/>
              </a:lnSpc>
              <a:buNone/>
            </a:pPr>
            <a:r>
              <a:rPr lang="en-US" sz="1350" dirty="0">
                <a:solidFill>
                  <a:srgbClr val="C2C4B5"/>
                </a:solidFill>
                <a:latin typeface="Bitter" pitchFamily="34" charset="0"/>
                <a:ea typeface="Bitter" pitchFamily="34" charset="-122"/>
                <a:cs typeface="Bitter" pitchFamily="34" charset="-120"/>
              </a:rPr>
              <a:t>Our hypothesis suggested that higher visibility of time-sensitive offers would overcome any potential friction from repositioning the Wild Willy planner module.</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98101"/>
            <a:ext cx="7825145"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Test Design: Control vs. Treatment</a:t>
            </a:r>
            <a:endParaRPr lang="en-US" sz="3900" dirty="0"/>
          </a:p>
        </p:txBody>
      </p:sp>
      <p:pic>
        <p:nvPicPr>
          <p:cNvPr id="3" name="Image 0" descr="preencoded.png">    </p:cNvPr>
          <p:cNvPicPr>
            <a:picLocks noChangeAspect="1"/>
          </p:cNvPicPr>
          <p:nvPr/>
        </p:nvPicPr>
        <p:blipFill>
          <a:blip r:embed="rId1"/>
          <a:stretch>
            <a:fillRect/>
          </a:stretch>
        </p:blipFill>
        <p:spPr>
          <a:xfrm>
            <a:off x="793790" y="2015014"/>
            <a:ext cx="6397347" cy="3953828"/>
          </a:xfrm>
          <a:prstGeom prst="rect">
            <a:avLst/>
          </a:prstGeom>
        </p:spPr>
      </p:pic>
      <p:sp>
        <p:nvSpPr>
          <p:cNvPr id="4" name="Text 1"/>
          <p:cNvSpPr/>
          <p:nvPr/>
        </p:nvSpPr>
        <p:spPr>
          <a:xfrm>
            <a:off x="793790" y="616719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Control Layout</a:t>
            </a:r>
            <a:endParaRPr lang="en-US" sz="1950" dirty="0"/>
          </a:p>
        </p:txBody>
      </p:sp>
      <p:sp>
        <p:nvSpPr>
          <p:cNvPr id="5" name="Text 2"/>
          <p:cNvSpPr/>
          <p:nvPr/>
        </p:nvSpPr>
        <p:spPr>
          <a:xfrm>
            <a:off x="793790" y="6596420"/>
            <a:ext cx="6397347"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Hero image → Wild Willy planner module → static promo banner positioned lower on the page</a:t>
            </a:r>
            <a:endParaRPr lang="en-US" sz="1550" dirty="0"/>
          </a:p>
        </p:txBody>
      </p:sp>
      <p:pic>
        <p:nvPicPr>
          <p:cNvPr id="6" name="Image 1" descr="preencoded.png">    </p:cNvPr>
          <p:cNvPicPr>
            <a:picLocks noChangeAspect="1"/>
          </p:cNvPicPr>
          <p:nvPr/>
        </p:nvPicPr>
        <p:blipFill>
          <a:blip r:embed="rId2"/>
          <a:stretch>
            <a:fillRect/>
          </a:stretch>
        </p:blipFill>
        <p:spPr>
          <a:xfrm>
            <a:off x="7439144" y="2015014"/>
            <a:ext cx="6397466" cy="3953828"/>
          </a:xfrm>
          <a:prstGeom prst="rect">
            <a:avLst/>
          </a:prstGeom>
        </p:spPr>
      </p:pic>
      <p:sp>
        <p:nvSpPr>
          <p:cNvPr id="7" name="Text 3"/>
          <p:cNvSpPr/>
          <p:nvPr/>
        </p:nvSpPr>
        <p:spPr>
          <a:xfrm>
            <a:off x="7439144" y="616719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Treatment Layout</a:t>
            </a:r>
            <a:endParaRPr lang="en-US" sz="1950" dirty="0"/>
          </a:p>
        </p:txBody>
      </p:sp>
      <p:sp>
        <p:nvSpPr>
          <p:cNvPr id="8" name="Text 4"/>
          <p:cNvSpPr/>
          <p:nvPr/>
        </p:nvSpPr>
        <p:spPr>
          <a:xfrm>
            <a:off x="7439144" y="6596420"/>
            <a:ext cx="6397466"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Hero image → Special Offers carousel (4 rotating cards, 6-sec auto-advance) → Wild Willy shifted below the fold</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18899"/>
            <a:ext cx="5879783"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Technical Implementation</a:t>
            </a:r>
            <a:endParaRPr lang="en-US" sz="3900" dirty="0"/>
          </a:p>
        </p:txBody>
      </p:sp>
      <p:sp>
        <p:nvSpPr>
          <p:cNvPr id="3" name="Text 1"/>
          <p:cNvSpPr/>
          <p:nvPr/>
        </p:nvSpPr>
        <p:spPr>
          <a:xfrm>
            <a:off x="793790" y="1834991"/>
            <a:ext cx="2674263" cy="310158"/>
          </a:xfrm>
          <a:prstGeom prst="rect">
            <a:avLst/>
          </a:prstGeom>
          <a:noFill/>
          <a:ln/>
        </p:spPr>
        <p:txBody>
          <a:bodyPr wrap="none" lIns="0" tIns="0" rIns="0" bIns="0" rtlCol="0" anchor="t"/>
          <a:lstStyle/>
          <a:p>
            <a:pPr algn="l" indent="0" marL="0">
              <a:lnSpc>
                <a:spcPts val="2400"/>
              </a:lnSpc>
              <a:buNone/>
            </a:pPr>
            <a:r>
              <a:rPr lang="en-US" sz="1950" b="1" dirty="0">
                <a:solidFill>
                  <a:srgbClr val="E1E5CD"/>
                </a:solidFill>
                <a:latin typeface="Outfit Bold" pitchFamily="34" charset="0"/>
                <a:ea typeface="Outfit Bold" pitchFamily="34" charset="-122"/>
                <a:cs typeface="Outfit Bold" pitchFamily="34" charset="-120"/>
              </a:rPr>
              <a:t>Carousel Specifications</a:t>
            </a:r>
            <a:endParaRPr lang="en-US" sz="1950" dirty="0"/>
          </a:p>
        </p:txBody>
      </p:sp>
      <p:sp>
        <p:nvSpPr>
          <p:cNvPr id="4" name="Text 2"/>
          <p:cNvSpPr/>
          <p:nvPr/>
        </p:nvSpPr>
        <p:spPr>
          <a:xfrm>
            <a:off x="793790" y="2343507"/>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Built with native CSS scroll snap and JavaScript auto-scroll functionality</a:t>
            </a:r>
            <a:endParaRPr lang="en-US" sz="1550" dirty="0"/>
          </a:p>
        </p:txBody>
      </p:sp>
      <p:sp>
        <p:nvSpPr>
          <p:cNvPr id="5" name="Text 3"/>
          <p:cNvSpPr/>
          <p:nvPr/>
        </p:nvSpPr>
        <p:spPr>
          <a:xfrm>
            <a:off x="793790" y="3048000"/>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Optimized with lazy-loading for the second frame to minimize performance impact</a:t>
            </a:r>
            <a:endParaRPr lang="en-US" sz="1550" dirty="0"/>
          </a:p>
        </p:txBody>
      </p:sp>
      <p:sp>
        <p:nvSpPr>
          <p:cNvPr id="6" name="Text 4"/>
          <p:cNvSpPr/>
          <p:nvPr/>
        </p:nvSpPr>
        <p:spPr>
          <a:xfrm>
            <a:off x="793790" y="3752493"/>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Automatic advancement every 6 seconds with pause on hover</a:t>
            </a:r>
            <a:endParaRPr lang="en-US" sz="1550" dirty="0"/>
          </a:p>
        </p:txBody>
      </p:sp>
      <p:sp>
        <p:nvSpPr>
          <p:cNvPr id="7" name="Text 5"/>
          <p:cNvSpPr/>
          <p:nvPr/>
        </p:nvSpPr>
        <p:spPr>
          <a:xfrm>
            <a:off x="793790" y="4139446"/>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Responsive design adapting to all viewport sizes</a:t>
            </a:r>
            <a:endParaRPr lang="en-US" sz="1550" dirty="0"/>
          </a:p>
        </p:txBody>
      </p:sp>
      <p:sp>
        <p:nvSpPr>
          <p:cNvPr id="8" name="Text 6"/>
          <p:cNvSpPr/>
          <p:nvPr/>
        </p:nvSpPr>
        <p:spPr>
          <a:xfrm>
            <a:off x="793790" y="4526399"/>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C2C4B5"/>
                </a:solidFill>
                <a:latin typeface="Bitter" pitchFamily="34" charset="0"/>
                <a:ea typeface="Bitter" pitchFamily="34" charset="-122"/>
                <a:cs typeface="Bitter" pitchFamily="34" charset="-120"/>
              </a:rPr>
              <a:t>Fallback to Control version for users with JavaScript disabled (&lt; 0.2% of sessions)</a:t>
            </a:r>
            <a:endParaRPr lang="en-US" sz="1550" dirty="0"/>
          </a:p>
        </p:txBody>
      </p:sp>
      <p:pic>
        <p:nvPicPr>
          <p:cNvPr id="9" name="Image 0" descr="preencoded.png">    </p:cNvPr>
          <p:cNvPicPr>
            <a:picLocks noChangeAspect="1"/>
          </p:cNvPicPr>
          <p:nvPr/>
        </p:nvPicPr>
        <p:blipFill>
          <a:blip r:embed="rId1"/>
          <a:stretch>
            <a:fillRect/>
          </a:stretch>
        </p:blipFill>
        <p:spPr>
          <a:xfrm>
            <a:off x="7564874" y="1859875"/>
            <a:ext cx="6279356" cy="4296370"/>
          </a:xfrm>
          <a:prstGeom prst="rect">
            <a:avLst/>
          </a:prstGeom>
        </p:spPr>
      </p:pic>
      <p:sp>
        <p:nvSpPr>
          <p:cNvPr id="10" name="Text 7"/>
          <p:cNvSpPr/>
          <p:nvPr/>
        </p:nvSpPr>
        <p:spPr>
          <a:xfrm>
            <a:off x="7564874" y="6379488"/>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The development team implemented the carousel using modern web standards to ensure optimal performance while maintaining accessibility and graceful degradation.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15045"/>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Test Methodology</a:t>
            </a:r>
            <a:endParaRPr lang="en-US" sz="3900" dirty="0"/>
          </a:p>
        </p:txBody>
      </p:sp>
      <p:sp>
        <p:nvSpPr>
          <p:cNvPr id="3" name="Shape 1"/>
          <p:cNvSpPr/>
          <p:nvPr/>
        </p:nvSpPr>
        <p:spPr>
          <a:xfrm>
            <a:off x="793790" y="2331958"/>
            <a:ext cx="13042821" cy="4582478"/>
          </a:xfrm>
          <a:prstGeom prst="roundRect">
            <a:avLst>
              <a:gd name="adj" fmla="val 650"/>
            </a:avLst>
          </a:prstGeom>
          <a:noFill/>
          <a:ln w="7620">
            <a:solidFill>
              <a:srgbClr val="FFFFFF">
                <a:alpha val="24000"/>
              </a:srgbClr>
            </a:solidFill>
            <a:prstDash val="solid"/>
          </a:ln>
        </p:spPr>
      </p:sp>
      <p:sp>
        <p:nvSpPr>
          <p:cNvPr id="4" name="Shape 2"/>
          <p:cNvSpPr/>
          <p:nvPr/>
        </p:nvSpPr>
        <p:spPr>
          <a:xfrm>
            <a:off x="801410" y="2339578"/>
            <a:ext cx="13027581" cy="570905"/>
          </a:xfrm>
          <a:prstGeom prst="rect">
            <a:avLst/>
          </a:prstGeom>
          <a:solidFill>
            <a:srgbClr val="FFFFFF">
              <a:alpha val="4000"/>
            </a:srgbClr>
          </a:solidFill>
          <a:ln/>
        </p:spPr>
      </p:sp>
      <p:sp>
        <p:nvSpPr>
          <p:cNvPr id="5" name="Text 3"/>
          <p:cNvSpPr/>
          <p:nvPr/>
        </p:nvSpPr>
        <p:spPr>
          <a:xfrm>
            <a:off x="999768" y="2466261"/>
            <a:ext cx="6113264"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Geo</a:t>
            </a:r>
            <a:endParaRPr lang="en-US" sz="1550" dirty="0"/>
          </a:p>
        </p:txBody>
      </p:sp>
      <p:sp>
        <p:nvSpPr>
          <p:cNvPr id="6" name="Text 4"/>
          <p:cNvSpPr/>
          <p:nvPr/>
        </p:nvSpPr>
        <p:spPr>
          <a:xfrm>
            <a:off x="7517368" y="2466261"/>
            <a:ext cx="6113264"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United States</a:t>
            </a:r>
            <a:endParaRPr lang="en-US" sz="1550" dirty="0"/>
          </a:p>
        </p:txBody>
      </p:sp>
      <p:sp>
        <p:nvSpPr>
          <p:cNvPr id="7" name="Shape 5"/>
          <p:cNvSpPr/>
          <p:nvPr/>
        </p:nvSpPr>
        <p:spPr>
          <a:xfrm>
            <a:off x="801410" y="2910483"/>
            <a:ext cx="13027581" cy="570905"/>
          </a:xfrm>
          <a:prstGeom prst="rect">
            <a:avLst/>
          </a:prstGeom>
          <a:solidFill>
            <a:srgbClr val="000000">
              <a:alpha val="4000"/>
            </a:srgbClr>
          </a:solidFill>
          <a:ln/>
        </p:spPr>
      </p:sp>
      <p:sp>
        <p:nvSpPr>
          <p:cNvPr id="8" name="Text 6"/>
          <p:cNvSpPr/>
          <p:nvPr/>
        </p:nvSpPr>
        <p:spPr>
          <a:xfrm>
            <a:off x="999768" y="3037165"/>
            <a:ext cx="6113264"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Audience</a:t>
            </a:r>
            <a:endParaRPr lang="en-US" sz="1550" dirty="0"/>
          </a:p>
        </p:txBody>
      </p:sp>
      <p:sp>
        <p:nvSpPr>
          <p:cNvPr id="9" name="Text 7"/>
          <p:cNvSpPr/>
          <p:nvPr/>
        </p:nvSpPr>
        <p:spPr>
          <a:xfrm>
            <a:off x="7517368" y="3037165"/>
            <a:ext cx="6113264"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First-time visitors (no Timber Mountain cookie)</a:t>
            </a:r>
            <a:endParaRPr lang="en-US" sz="1550" dirty="0"/>
          </a:p>
        </p:txBody>
      </p:sp>
      <p:sp>
        <p:nvSpPr>
          <p:cNvPr id="10" name="Shape 8"/>
          <p:cNvSpPr/>
          <p:nvPr/>
        </p:nvSpPr>
        <p:spPr>
          <a:xfrm>
            <a:off x="801410" y="3481388"/>
            <a:ext cx="13027581" cy="570905"/>
          </a:xfrm>
          <a:prstGeom prst="rect">
            <a:avLst/>
          </a:prstGeom>
          <a:solidFill>
            <a:srgbClr val="FFFFFF">
              <a:alpha val="4000"/>
            </a:srgbClr>
          </a:solidFill>
          <a:ln/>
        </p:spPr>
      </p:sp>
      <p:sp>
        <p:nvSpPr>
          <p:cNvPr id="11" name="Text 9"/>
          <p:cNvSpPr/>
          <p:nvPr/>
        </p:nvSpPr>
        <p:spPr>
          <a:xfrm>
            <a:off x="999768" y="3608070"/>
            <a:ext cx="6113264"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Test Period</a:t>
            </a:r>
            <a:endParaRPr lang="en-US" sz="1550" dirty="0"/>
          </a:p>
        </p:txBody>
      </p:sp>
      <p:sp>
        <p:nvSpPr>
          <p:cNvPr id="12" name="Text 10"/>
          <p:cNvSpPr/>
          <p:nvPr/>
        </p:nvSpPr>
        <p:spPr>
          <a:xfrm>
            <a:off x="7517368" y="3608070"/>
            <a:ext cx="6113264"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November 4, 2024 — November 24, 2024</a:t>
            </a:r>
            <a:endParaRPr lang="en-US" sz="1550" dirty="0"/>
          </a:p>
        </p:txBody>
      </p:sp>
      <p:sp>
        <p:nvSpPr>
          <p:cNvPr id="13" name="Shape 11"/>
          <p:cNvSpPr/>
          <p:nvPr/>
        </p:nvSpPr>
        <p:spPr>
          <a:xfrm>
            <a:off x="801410" y="4052292"/>
            <a:ext cx="13027581" cy="570905"/>
          </a:xfrm>
          <a:prstGeom prst="rect">
            <a:avLst/>
          </a:prstGeom>
          <a:solidFill>
            <a:srgbClr val="000000">
              <a:alpha val="4000"/>
            </a:srgbClr>
          </a:solidFill>
          <a:ln/>
        </p:spPr>
      </p:sp>
      <p:sp>
        <p:nvSpPr>
          <p:cNvPr id="14" name="Text 12"/>
          <p:cNvSpPr/>
          <p:nvPr/>
        </p:nvSpPr>
        <p:spPr>
          <a:xfrm>
            <a:off x="999768" y="4178975"/>
            <a:ext cx="6113264"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Traffic Split</a:t>
            </a:r>
            <a:endParaRPr lang="en-US" sz="1550" dirty="0"/>
          </a:p>
        </p:txBody>
      </p:sp>
      <p:sp>
        <p:nvSpPr>
          <p:cNvPr id="15" name="Text 13"/>
          <p:cNvSpPr/>
          <p:nvPr/>
        </p:nvSpPr>
        <p:spPr>
          <a:xfrm>
            <a:off x="7517368" y="4178975"/>
            <a:ext cx="6113264"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50/50 at session start</a:t>
            </a:r>
            <a:endParaRPr lang="en-US" sz="1550" dirty="0"/>
          </a:p>
        </p:txBody>
      </p:sp>
      <p:sp>
        <p:nvSpPr>
          <p:cNvPr id="16" name="Shape 14"/>
          <p:cNvSpPr/>
          <p:nvPr/>
        </p:nvSpPr>
        <p:spPr>
          <a:xfrm>
            <a:off x="801410" y="4623197"/>
            <a:ext cx="13027581" cy="570905"/>
          </a:xfrm>
          <a:prstGeom prst="rect">
            <a:avLst/>
          </a:prstGeom>
          <a:solidFill>
            <a:srgbClr val="FFFFFF">
              <a:alpha val="4000"/>
            </a:srgbClr>
          </a:solidFill>
          <a:ln/>
        </p:spPr>
      </p:sp>
      <p:sp>
        <p:nvSpPr>
          <p:cNvPr id="17" name="Text 15"/>
          <p:cNvSpPr/>
          <p:nvPr/>
        </p:nvSpPr>
        <p:spPr>
          <a:xfrm>
            <a:off x="999768" y="4749879"/>
            <a:ext cx="6113264"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Primary KPI</a:t>
            </a:r>
            <a:endParaRPr lang="en-US" sz="1550" dirty="0"/>
          </a:p>
        </p:txBody>
      </p:sp>
      <p:sp>
        <p:nvSpPr>
          <p:cNvPr id="18" name="Text 16"/>
          <p:cNvSpPr/>
          <p:nvPr/>
        </p:nvSpPr>
        <p:spPr>
          <a:xfrm>
            <a:off x="7517368" y="4749879"/>
            <a:ext cx="6113264"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Add-to-cart rate (any item)</a:t>
            </a:r>
            <a:endParaRPr lang="en-US" sz="1550" dirty="0"/>
          </a:p>
        </p:txBody>
      </p:sp>
      <p:sp>
        <p:nvSpPr>
          <p:cNvPr id="19" name="Shape 17"/>
          <p:cNvSpPr/>
          <p:nvPr/>
        </p:nvSpPr>
        <p:spPr>
          <a:xfrm>
            <a:off x="801410" y="5194102"/>
            <a:ext cx="13027581" cy="570905"/>
          </a:xfrm>
          <a:prstGeom prst="rect">
            <a:avLst/>
          </a:prstGeom>
          <a:solidFill>
            <a:srgbClr val="000000">
              <a:alpha val="4000"/>
            </a:srgbClr>
          </a:solidFill>
          <a:ln/>
        </p:spPr>
      </p:sp>
      <p:sp>
        <p:nvSpPr>
          <p:cNvPr id="20" name="Text 18"/>
          <p:cNvSpPr/>
          <p:nvPr/>
        </p:nvSpPr>
        <p:spPr>
          <a:xfrm>
            <a:off x="999768" y="5320784"/>
            <a:ext cx="6113264"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Secondary Metrics</a:t>
            </a:r>
            <a:endParaRPr lang="en-US" sz="1550" dirty="0"/>
          </a:p>
        </p:txBody>
      </p:sp>
      <p:sp>
        <p:nvSpPr>
          <p:cNvPr id="21" name="Text 19"/>
          <p:cNvSpPr/>
          <p:nvPr/>
        </p:nvSpPr>
        <p:spPr>
          <a:xfrm>
            <a:off x="7517368" y="5320784"/>
            <a:ext cx="6113264"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Wild Willy planner starts, Scroll-depth, Time-on-page</a:t>
            </a:r>
            <a:endParaRPr lang="en-US" sz="1550" dirty="0"/>
          </a:p>
        </p:txBody>
      </p:sp>
      <p:sp>
        <p:nvSpPr>
          <p:cNvPr id="22" name="Shape 20"/>
          <p:cNvSpPr/>
          <p:nvPr/>
        </p:nvSpPr>
        <p:spPr>
          <a:xfrm>
            <a:off x="801410" y="5765006"/>
            <a:ext cx="13027581" cy="570905"/>
          </a:xfrm>
          <a:prstGeom prst="rect">
            <a:avLst/>
          </a:prstGeom>
          <a:solidFill>
            <a:srgbClr val="FFFFFF">
              <a:alpha val="4000"/>
            </a:srgbClr>
          </a:solidFill>
          <a:ln/>
        </p:spPr>
      </p:sp>
      <p:sp>
        <p:nvSpPr>
          <p:cNvPr id="23" name="Text 21"/>
          <p:cNvSpPr/>
          <p:nvPr/>
        </p:nvSpPr>
        <p:spPr>
          <a:xfrm>
            <a:off x="999768" y="5891689"/>
            <a:ext cx="6113264"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Guardrails</a:t>
            </a:r>
            <a:endParaRPr lang="en-US" sz="1550" dirty="0"/>
          </a:p>
        </p:txBody>
      </p:sp>
      <p:sp>
        <p:nvSpPr>
          <p:cNvPr id="24" name="Text 22"/>
          <p:cNvSpPr/>
          <p:nvPr/>
        </p:nvSpPr>
        <p:spPr>
          <a:xfrm>
            <a:off x="7517368" y="5891689"/>
            <a:ext cx="6113264"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Bounce rate, 95th-percentile First Contentful Paint</a:t>
            </a:r>
            <a:endParaRPr lang="en-US" sz="1550" dirty="0"/>
          </a:p>
        </p:txBody>
      </p:sp>
      <p:sp>
        <p:nvSpPr>
          <p:cNvPr id="25" name="Shape 23"/>
          <p:cNvSpPr/>
          <p:nvPr/>
        </p:nvSpPr>
        <p:spPr>
          <a:xfrm>
            <a:off x="801410" y="6335911"/>
            <a:ext cx="13027581" cy="570905"/>
          </a:xfrm>
          <a:prstGeom prst="rect">
            <a:avLst/>
          </a:prstGeom>
          <a:solidFill>
            <a:srgbClr val="000000">
              <a:alpha val="4000"/>
            </a:srgbClr>
          </a:solidFill>
          <a:ln/>
        </p:spPr>
      </p:sp>
      <p:sp>
        <p:nvSpPr>
          <p:cNvPr id="26" name="Text 24"/>
          <p:cNvSpPr/>
          <p:nvPr/>
        </p:nvSpPr>
        <p:spPr>
          <a:xfrm>
            <a:off x="999768" y="6462593"/>
            <a:ext cx="6113264"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Statistical Analysis</a:t>
            </a:r>
            <a:endParaRPr lang="en-US" sz="1550" dirty="0"/>
          </a:p>
        </p:txBody>
      </p:sp>
      <p:sp>
        <p:nvSpPr>
          <p:cNvPr id="27" name="Text 25"/>
          <p:cNvSpPr/>
          <p:nvPr/>
        </p:nvSpPr>
        <p:spPr>
          <a:xfrm>
            <a:off x="7517368" y="6462593"/>
            <a:ext cx="6113264"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Two-tailed z-test, α = 0.05 (≥ 95% power to detect ±7% effect)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58403" y="383858"/>
            <a:ext cx="3490436" cy="436364"/>
          </a:xfrm>
          <a:prstGeom prst="rect">
            <a:avLst/>
          </a:prstGeom>
          <a:noFill/>
          <a:ln/>
        </p:spPr>
        <p:txBody>
          <a:bodyPr wrap="none" lIns="0" tIns="0" rIns="0" bIns="0" rtlCol="0" anchor="t"/>
          <a:lstStyle/>
          <a:p>
            <a:pPr algn="l" indent="0" marL="0">
              <a:lnSpc>
                <a:spcPts val="3400"/>
              </a:lnSpc>
              <a:buNone/>
            </a:pPr>
            <a:r>
              <a:rPr lang="en-US" sz="2700" b="1" dirty="0">
                <a:solidFill>
                  <a:srgbClr val="E1E5CD"/>
                </a:solidFill>
                <a:latin typeface="Outfit Bold" pitchFamily="34" charset="0"/>
                <a:ea typeface="Outfit Bold" pitchFamily="34" charset="-122"/>
                <a:cs typeface="Outfit Bold" pitchFamily="34" charset="-120"/>
              </a:rPr>
              <a:t>Test Results</a:t>
            </a:r>
            <a:endParaRPr lang="en-US" sz="2700" dirty="0"/>
          </a:p>
        </p:txBody>
      </p:sp>
      <p:pic>
        <p:nvPicPr>
          <p:cNvPr id="3" name="Image 0" descr="preencoded.png">    </p:cNvPr>
          <p:cNvPicPr>
            <a:picLocks noChangeAspect="1"/>
          </p:cNvPicPr>
          <p:nvPr/>
        </p:nvPicPr>
        <p:blipFill>
          <a:blip r:embed="rId1"/>
          <a:stretch>
            <a:fillRect/>
          </a:stretch>
        </p:blipFill>
        <p:spPr>
          <a:xfrm>
            <a:off x="558403" y="1099423"/>
            <a:ext cx="13513594" cy="7148751"/>
          </a:xfrm>
          <a:prstGeom prst="rect">
            <a:avLst/>
          </a:prstGeom>
        </p:spPr>
      </p:pic>
      <p:sp>
        <p:nvSpPr>
          <p:cNvPr id="4" name="Shape 1"/>
          <p:cNvSpPr/>
          <p:nvPr/>
        </p:nvSpPr>
        <p:spPr>
          <a:xfrm>
            <a:off x="6554272" y="8248174"/>
            <a:ext cx="139541" cy="139541"/>
          </a:xfrm>
          <a:prstGeom prst="roundRect">
            <a:avLst>
              <a:gd name="adj" fmla="val 13106"/>
            </a:avLst>
          </a:prstGeom>
          <a:solidFill>
            <a:srgbClr val="6E7453"/>
          </a:solidFill>
          <a:ln/>
        </p:spPr>
      </p:sp>
      <p:sp>
        <p:nvSpPr>
          <p:cNvPr id="5" name="Text 2"/>
          <p:cNvSpPr/>
          <p:nvPr/>
        </p:nvSpPr>
        <p:spPr>
          <a:xfrm>
            <a:off x="6754773" y="8248174"/>
            <a:ext cx="484227" cy="139541"/>
          </a:xfrm>
          <a:prstGeom prst="rect">
            <a:avLst/>
          </a:prstGeom>
          <a:noFill/>
          <a:ln/>
        </p:spPr>
        <p:txBody>
          <a:bodyPr wrap="none" lIns="0" tIns="0" rIns="0" bIns="0" rtlCol="0" anchor="t"/>
          <a:lstStyle/>
          <a:p>
            <a:pPr algn="l" indent="0" marL="0">
              <a:lnSpc>
                <a:spcPts val="1050"/>
              </a:lnSpc>
              <a:buNone/>
            </a:pPr>
            <a:r>
              <a:rPr lang="en-US" sz="1050" dirty="0">
                <a:solidFill>
                  <a:srgbClr val="C2C4B5"/>
                </a:solidFill>
                <a:latin typeface="Bitter" pitchFamily="34" charset="0"/>
                <a:ea typeface="Bitter" pitchFamily="34" charset="-122"/>
                <a:cs typeface="Bitter" pitchFamily="34" charset="-120"/>
              </a:rPr>
              <a:t>Control</a:t>
            </a:r>
            <a:endParaRPr lang="en-US" sz="1050" dirty="0"/>
          </a:p>
        </p:txBody>
      </p:sp>
      <p:sp>
        <p:nvSpPr>
          <p:cNvPr id="6" name="Shape 3"/>
          <p:cNvSpPr/>
          <p:nvPr/>
        </p:nvSpPr>
        <p:spPr>
          <a:xfrm>
            <a:off x="7391400" y="8248174"/>
            <a:ext cx="139541" cy="139541"/>
          </a:xfrm>
          <a:prstGeom prst="roundRect">
            <a:avLst>
              <a:gd name="adj" fmla="val 13106"/>
            </a:avLst>
          </a:prstGeom>
          <a:solidFill>
            <a:srgbClr val="B4B99D"/>
          </a:solidFill>
          <a:ln/>
        </p:spPr>
      </p:sp>
      <p:sp>
        <p:nvSpPr>
          <p:cNvPr id="7" name="Text 4"/>
          <p:cNvSpPr/>
          <p:nvPr/>
        </p:nvSpPr>
        <p:spPr>
          <a:xfrm>
            <a:off x="7591901" y="8248174"/>
            <a:ext cx="1370290" cy="139541"/>
          </a:xfrm>
          <a:prstGeom prst="rect">
            <a:avLst/>
          </a:prstGeom>
          <a:noFill/>
          <a:ln/>
        </p:spPr>
        <p:txBody>
          <a:bodyPr wrap="none" lIns="0" tIns="0" rIns="0" bIns="0" rtlCol="0" anchor="t"/>
          <a:lstStyle/>
          <a:p>
            <a:pPr algn="l" indent="0" marL="0">
              <a:lnSpc>
                <a:spcPts val="1050"/>
              </a:lnSpc>
              <a:buNone/>
            </a:pPr>
            <a:r>
              <a:rPr lang="en-US" sz="1050" dirty="0">
                <a:solidFill>
                  <a:srgbClr val="C2C4B5"/>
                </a:solidFill>
                <a:latin typeface="Bitter" pitchFamily="34" charset="0"/>
                <a:ea typeface="Bitter" pitchFamily="34" charset="-122"/>
                <a:cs typeface="Bitter" pitchFamily="34" charset="-120"/>
              </a:rPr>
              <a:t>Carousel (Treatment)</a:t>
            </a:r>
            <a:endParaRPr lang="en-US" sz="1050" dirty="0"/>
          </a:p>
        </p:txBody>
      </p:sp>
      <p:sp>
        <p:nvSpPr>
          <p:cNvPr id="8" name="Text 5"/>
          <p:cNvSpPr/>
          <p:nvPr/>
        </p:nvSpPr>
        <p:spPr>
          <a:xfrm>
            <a:off x="558403" y="8824079"/>
            <a:ext cx="13513594" cy="446723"/>
          </a:xfrm>
          <a:prstGeom prst="rect">
            <a:avLst/>
          </a:prstGeom>
          <a:noFill/>
          <a:ln/>
        </p:spPr>
        <p:txBody>
          <a:bodyPr wrap="square" lIns="0" tIns="0" rIns="0" bIns="0" rtlCol="0" anchor="t"/>
          <a:lstStyle/>
          <a:p>
            <a:pPr algn="l" indent="0" marL="0">
              <a:lnSpc>
                <a:spcPts val="1750"/>
              </a:lnSpc>
              <a:buNone/>
            </a:pPr>
            <a:r>
              <a:rPr lang="en-US" sz="1050" dirty="0">
                <a:solidFill>
                  <a:srgbClr val="C2C4B5"/>
                </a:solidFill>
                <a:latin typeface="Bitter" pitchFamily="34" charset="0"/>
                <a:ea typeface="Bitter" pitchFamily="34" charset="-122"/>
                <a:cs typeface="Bitter" pitchFamily="34" charset="-120"/>
              </a:rPr>
              <a:t>The carousel underperformed significantly, with a statistically significant 4.5% drop in add-to-cart rate (p-value: 0.040) and an 18% reduction in Wild Willy planner starts (p-value: 0.012). Page performance metrics remained stable with only a negligible 1.1% increase in First Contentful Paint (p-value: 0.68).</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5333" y="519351"/>
            <a:ext cx="4721304" cy="590074"/>
          </a:xfrm>
          <a:prstGeom prst="rect">
            <a:avLst/>
          </a:prstGeom>
          <a:noFill/>
          <a:ln/>
        </p:spPr>
        <p:txBody>
          <a:bodyPr wrap="none" lIns="0" tIns="0" rIns="0" bIns="0" rtlCol="0" anchor="t"/>
          <a:lstStyle/>
          <a:p>
            <a:pPr algn="l" indent="0" marL="0">
              <a:lnSpc>
                <a:spcPts val="4600"/>
              </a:lnSpc>
              <a:buNone/>
            </a:pPr>
            <a:r>
              <a:rPr lang="en-US" sz="3700" b="1" dirty="0">
                <a:solidFill>
                  <a:srgbClr val="E1E5CD"/>
                </a:solidFill>
                <a:latin typeface="Outfit Bold" pitchFamily="34" charset="0"/>
                <a:ea typeface="Outfit Bold" pitchFamily="34" charset="-122"/>
                <a:cs typeface="Outfit Bold" pitchFamily="34" charset="-120"/>
              </a:rPr>
              <a:t>Qualitative Insights</a:t>
            </a:r>
            <a:endParaRPr lang="en-US" sz="3700" dirty="0"/>
          </a:p>
        </p:txBody>
      </p:sp>
      <p:sp>
        <p:nvSpPr>
          <p:cNvPr id="3" name="Text 1"/>
          <p:cNvSpPr/>
          <p:nvPr/>
        </p:nvSpPr>
        <p:spPr>
          <a:xfrm>
            <a:off x="755333" y="1581507"/>
            <a:ext cx="2360652" cy="295037"/>
          </a:xfrm>
          <a:prstGeom prst="rect">
            <a:avLst/>
          </a:prstGeom>
          <a:noFill/>
          <a:ln/>
        </p:spPr>
        <p:txBody>
          <a:bodyPr wrap="none" lIns="0" tIns="0" rIns="0" bIns="0" rtlCol="0" anchor="t"/>
          <a:lstStyle/>
          <a:p>
            <a:pPr algn="l" indent="0" marL="0">
              <a:lnSpc>
                <a:spcPts val="2300"/>
              </a:lnSpc>
              <a:buNone/>
            </a:pPr>
            <a:r>
              <a:rPr lang="en-US" sz="1850" b="1" dirty="0">
                <a:solidFill>
                  <a:srgbClr val="E1E5CD"/>
                </a:solidFill>
                <a:latin typeface="Outfit Bold" pitchFamily="34" charset="0"/>
                <a:ea typeface="Outfit Bold" pitchFamily="34" charset="-122"/>
                <a:cs typeface="Outfit Bold" pitchFamily="34" charset="-120"/>
              </a:rPr>
              <a:t>Heat Map Analysis</a:t>
            </a:r>
            <a:endParaRPr lang="en-US" sz="1850" dirty="0"/>
          </a:p>
        </p:txBody>
      </p:sp>
      <p:sp>
        <p:nvSpPr>
          <p:cNvPr id="4" name="Text 2"/>
          <p:cNvSpPr/>
          <p:nvPr/>
        </p:nvSpPr>
        <p:spPr>
          <a:xfrm>
            <a:off x="755333" y="2065377"/>
            <a:ext cx="6329482" cy="906185"/>
          </a:xfrm>
          <a:prstGeom prst="rect">
            <a:avLst/>
          </a:prstGeom>
          <a:noFill/>
          <a:ln/>
        </p:spPr>
        <p:txBody>
          <a:bodyPr wrap="square" lIns="0" tIns="0" rIns="0" bIns="0" rtlCol="0" anchor="t"/>
          <a:lstStyle/>
          <a:p>
            <a:pPr algn="l" indent="0" marL="0">
              <a:lnSpc>
                <a:spcPts val="2350"/>
              </a:lnSpc>
              <a:buNone/>
            </a:pPr>
            <a:r>
              <a:rPr lang="en-US" sz="1450" dirty="0">
                <a:solidFill>
                  <a:srgbClr val="C2C4B5"/>
                </a:solidFill>
                <a:latin typeface="Bitter" pitchFamily="34" charset="0"/>
                <a:ea typeface="Bitter" pitchFamily="34" charset="-122"/>
                <a:cs typeface="Bitter" pitchFamily="34" charset="-120"/>
              </a:rPr>
              <a:t>Eye-tracking shifted dramatically to the carousel motion, but this attention didn't translate to engagement. The Wild Willy planner tile lost 32% of its previous clicks as users' visual focus was diverted.</a:t>
            </a:r>
            <a:endParaRPr lang="en-US" sz="1450" dirty="0"/>
          </a:p>
        </p:txBody>
      </p:sp>
      <p:sp>
        <p:nvSpPr>
          <p:cNvPr id="5" name="Text 3"/>
          <p:cNvSpPr/>
          <p:nvPr/>
        </p:nvSpPr>
        <p:spPr>
          <a:xfrm>
            <a:off x="755333" y="3160395"/>
            <a:ext cx="3116699" cy="295037"/>
          </a:xfrm>
          <a:prstGeom prst="rect">
            <a:avLst/>
          </a:prstGeom>
          <a:noFill/>
          <a:ln/>
        </p:spPr>
        <p:txBody>
          <a:bodyPr wrap="none" lIns="0" tIns="0" rIns="0" bIns="0" rtlCol="0" anchor="t"/>
          <a:lstStyle/>
          <a:p>
            <a:pPr algn="l" indent="0" marL="0">
              <a:lnSpc>
                <a:spcPts val="2300"/>
              </a:lnSpc>
              <a:buNone/>
            </a:pPr>
            <a:r>
              <a:rPr lang="en-US" sz="1850" b="1" dirty="0">
                <a:solidFill>
                  <a:srgbClr val="E1E5CD"/>
                </a:solidFill>
                <a:latin typeface="Outfit Bold" pitchFamily="34" charset="0"/>
                <a:ea typeface="Outfit Bold" pitchFamily="34" charset="-122"/>
                <a:cs typeface="Outfit Bold" pitchFamily="34" charset="-120"/>
              </a:rPr>
              <a:t>Session Replay Observations</a:t>
            </a:r>
            <a:endParaRPr lang="en-US" sz="1850" dirty="0"/>
          </a:p>
        </p:txBody>
      </p:sp>
      <p:sp>
        <p:nvSpPr>
          <p:cNvPr id="6" name="Text 4"/>
          <p:cNvSpPr/>
          <p:nvPr/>
        </p:nvSpPr>
        <p:spPr>
          <a:xfrm>
            <a:off x="755333" y="3644265"/>
            <a:ext cx="6329482" cy="906185"/>
          </a:xfrm>
          <a:prstGeom prst="rect">
            <a:avLst/>
          </a:prstGeom>
          <a:noFill/>
          <a:ln/>
        </p:spPr>
        <p:txBody>
          <a:bodyPr wrap="square" lIns="0" tIns="0" rIns="0" bIns="0" rtlCol="0" anchor="t"/>
          <a:lstStyle/>
          <a:p>
            <a:pPr algn="l" indent="0" marL="0">
              <a:lnSpc>
                <a:spcPts val="2350"/>
              </a:lnSpc>
              <a:buNone/>
            </a:pPr>
            <a:r>
              <a:rPr lang="en-US" sz="1450" dirty="0">
                <a:solidFill>
                  <a:srgbClr val="C2C4B5"/>
                </a:solidFill>
                <a:latin typeface="Bitter" pitchFamily="34" charset="0"/>
                <a:ea typeface="Bitter" pitchFamily="34" charset="-122"/>
                <a:cs typeface="Bitter" pitchFamily="34" charset="-120"/>
              </a:rPr>
              <a:t>Users scrolled faster past the carousel than control visitors did past the hero section, indicating a form of "banner blindness" or promotional content avoidance.</a:t>
            </a:r>
            <a:endParaRPr lang="en-US" sz="1450" dirty="0"/>
          </a:p>
        </p:txBody>
      </p:sp>
      <p:pic>
        <p:nvPicPr>
          <p:cNvPr id="7" name="Image 0" descr="preencoded.png">    </p:cNvPr>
          <p:cNvPicPr>
            <a:picLocks noChangeAspect="1"/>
          </p:cNvPicPr>
          <p:nvPr/>
        </p:nvPicPr>
        <p:blipFill>
          <a:blip r:embed="rId1"/>
          <a:stretch>
            <a:fillRect/>
          </a:stretch>
        </p:blipFill>
        <p:spPr>
          <a:xfrm>
            <a:off x="7553206" y="1605082"/>
            <a:ext cx="6329482" cy="4330660"/>
          </a:xfrm>
          <a:prstGeom prst="rect">
            <a:avLst/>
          </a:prstGeom>
        </p:spPr>
      </p:pic>
      <p:sp>
        <p:nvSpPr>
          <p:cNvPr id="8" name="Text 5"/>
          <p:cNvSpPr/>
          <p:nvPr/>
        </p:nvSpPr>
        <p:spPr>
          <a:xfrm>
            <a:off x="7836456" y="6148149"/>
            <a:ext cx="6046232" cy="302062"/>
          </a:xfrm>
          <a:prstGeom prst="rect">
            <a:avLst/>
          </a:prstGeom>
          <a:noFill/>
          <a:ln/>
        </p:spPr>
        <p:txBody>
          <a:bodyPr wrap="none" lIns="0" tIns="0" rIns="0" bIns="0" rtlCol="0" anchor="t"/>
          <a:lstStyle/>
          <a:p>
            <a:pPr algn="l" indent="0" marL="0">
              <a:lnSpc>
                <a:spcPts val="2350"/>
              </a:lnSpc>
              <a:buNone/>
            </a:pPr>
            <a:r>
              <a:rPr lang="en-US" sz="1450" dirty="0">
                <a:solidFill>
                  <a:srgbClr val="C2C4B5"/>
                </a:solidFill>
                <a:latin typeface="Bitter" pitchFamily="34" charset="0"/>
                <a:ea typeface="Bitter" pitchFamily="34" charset="-122"/>
                <a:cs typeface="Bitter" pitchFamily="34" charset="-120"/>
              </a:rPr>
              <a:t>"Looks like an ad slideshow; I ignored it."</a:t>
            </a:r>
            <a:endParaRPr lang="en-US" sz="1450" dirty="0"/>
          </a:p>
        </p:txBody>
      </p:sp>
      <p:sp>
        <p:nvSpPr>
          <p:cNvPr id="9" name="Text 6"/>
          <p:cNvSpPr/>
          <p:nvPr/>
        </p:nvSpPr>
        <p:spPr>
          <a:xfrm>
            <a:off x="7836456" y="6620113"/>
            <a:ext cx="6046232" cy="302062"/>
          </a:xfrm>
          <a:prstGeom prst="rect">
            <a:avLst/>
          </a:prstGeom>
          <a:noFill/>
          <a:ln/>
        </p:spPr>
        <p:txBody>
          <a:bodyPr wrap="none" lIns="0" tIns="0" rIns="0" bIns="0" rtlCol="0" anchor="t"/>
          <a:lstStyle/>
          <a:p>
            <a:pPr algn="l" indent="0" marL="0">
              <a:lnSpc>
                <a:spcPts val="2350"/>
              </a:lnSpc>
              <a:buNone/>
            </a:pPr>
            <a:r>
              <a:rPr lang="en-US" sz="1450" dirty="0">
                <a:solidFill>
                  <a:srgbClr val="C2C4B5"/>
                </a:solidFill>
                <a:latin typeface="Bitter" pitchFamily="34" charset="0"/>
                <a:ea typeface="Bitter" pitchFamily="34" charset="-122"/>
                <a:cs typeface="Bitter" pitchFamily="34" charset="-120"/>
              </a:rPr>
              <a:t>— Exit poll respondent</a:t>
            </a:r>
            <a:endParaRPr lang="en-US" sz="1450" dirty="0"/>
          </a:p>
        </p:txBody>
      </p:sp>
      <p:sp>
        <p:nvSpPr>
          <p:cNvPr id="10" name="Shape 7"/>
          <p:cNvSpPr/>
          <p:nvPr/>
        </p:nvSpPr>
        <p:spPr>
          <a:xfrm>
            <a:off x="7553206" y="6148149"/>
            <a:ext cx="22860" cy="774025"/>
          </a:xfrm>
          <a:prstGeom prst="rect">
            <a:avLst/>
          </a:prstGeom>
          <a:solidFill>
            <a:srgbClr val="9FA582"/>
          </a:solidFill>
          <a:ln/>
        </p:spPr>
      </p:sp>
      <p:sp>
        <p:nvSpPr>
          <p:cNvPr id="11" name="Text 8"/>
          <p:cNvSpPr/>
          <p:nvPr/>
        </p:nvSpPr>
        <p:spPr>
          <a:xfrm>
            <a:off x="755333" y="7346990"/>
            <a:ext cx="13119735" cy="604123"/>
          </a:xfrm>
          <a:prstGeom prst="rect">
            <a:avLst/>
          </a:prstGeom>
          <a:noFill/>
          <a:ln/>
        </p:spPr>
        <p:txBody>
          <a:bodyPr wrap="square" lIns="0" tIns="0" rIns="0" bIns="0" rtlCol="0" anchor="t"/>
          <a:lstStyle/>
          <a:p>
            <a:pPr algn="l" indent="0" marL="0">
              <a:lnSpc>
                <a:spcPts val="2350"/>
              </a:lnSpc>
              <a:buNone/>
            </a:pPr>
            <a:r>
              <a:rPr lang="en-US" sz="1450" dirty="0">
                <a:solidFill>
                  <a:srgbClr val="C2C4B5"/>
                </a:solidFill>
                <a:latin typeface="Bitter" pitchFamily="34" charset="0"/>
                <a:ea typeface="Bitter" pitchFamily="34" charset="-122"/>
                <a:cs typeface="Bitter" pitchFamily="34" charset="-120"/>
              </a:rPr>
              <a:t>User feedback suggested the rotating carousel was perceived as advertising rather than valuable content, triggering learned avoidance behaviors similar to banner blindness.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2025-06-30T05:03:16Z</dcterms:created>
  <dcterms:modified xsi:type="dcterms:W3CDTF">2025-06-30T05:03:16Z</dcterms:modified>
</cp:coreProperties>
</file>